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7" r:id="rId4"/>
    <p:sldId id="259" r:id="rId5"/>
    <p:sldId id="307" r:id="rId6"/>
    <p:sldId id="263" r:id="rId7"/>
    <p:sldId id="271" r:id="rId8"/>
    <p:sldId id="295" r:id="rId9"/>
    <p:sldId id="304" r:id="rId10"/>
    <p:sldId id="305" r:id="rId11"/>
    <p:sldId id="297" r:id="rId12"/>
    <p:sldId id="301" r:id="rId13"/>
    <p:sldId id="300" r:id="rId14"/>
    <p:sldId id="29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81753" autoAdjust="0"/>
  </p:normalViewPr>
  <p:slideViewPr>
    <p:cSldViewPr snapToGrid="0">
      <p:cViewPr varScale="1">
        <p:scale>
          <a:sx n="100" d="100"/>
          <a:sy n="100" d="100"/>
        </p:scale>
        <p:origin x="1122" y="78"/>
      </p:cViewPr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25814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96417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4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98264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48128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2986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.png"  /><Relationship Id="rId4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CCE1A6-9F3C-49A9-4556-06208C6C88E4}"/>
              </a:ext>
            </a:extLst>
          </p:cNvPr>
          <p:cNvSpPr/>
          <p:nvPr/>
        </p:nvSpPr>
        <p:spPr>
          <a:xfrm>
            <a:off x="477520" y="1681501"/>
            <a:ext cx="11236960" cy="41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6699-B142-3B27-25D6-4A8B04CE1EDA}"/>
              </a:ext>
            </a:extLst>
          </p:cNvPr>
          <p:cNvSpPr txBox="1"/>
          <p:nvPr/>
        </p:nvSpPr>
        <p:spPr>
          <a:xfrm>
            <a:off x="1021080" y="2023539"/>
            <a:ext cx="1014984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비주얼적으로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단조롭다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구조물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이펙트들을 추가하여 보완할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테스트 못했다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수정할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중점 연구구제 진행도가 더디다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게임처럼 보이게 하는데 오랜 시간이 걸렸음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중점 연구 과제 진행에 치중할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FB0C73C-760D-9EF4-37FC-2F8A5FDADF57}"/>
              </a:ext>
            </a:extLst>
          </p:cNvPr>
          <p:cNvSpPr/>
          <p:nvPr/>
        </p:nvSpPr>
        <p:spPr>
          <a:xfrm>
            <a:off x="3831817" y="2291255"/>
            <a:ext cx="172815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80%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E2C9B-BA60-6DA8-0C9B-CB6F2739CBB0}"/>
              </a:ext>
            </a:extLst>
          </p:cNvPr>
          <p:cNvSpPr/>
          <p:nvPr/>
        </p:nvSpPr>
        <p:spPr>
          <a:xfrm>
            <a:off x="3831817" y="2936590"/>
            <a:ext cx="855797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75F701-D317-97D4-A938-F90522B9CF2F}"/>
              </a:ext>
            </a:extLst>
          </p:cNvPr>
          <p:cNvSpPr/>
          <p:nvPr/>
        </p:nvSpPr>
        <p:spPr>
          <a:xfrm>
            <a:off x="3834046" y="3602946"/>
            <a:ext cx="262981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35AF28-AFE5-1C47-7629-8B229896144A}"/>
              </a:ext>
            </a:extLst>
          </p:cNvPr>
          <p:cNvSpPr/>
          <p:nvPr/>
        </p:nvSpPr>
        <p:spPr>
          <a:xfrm>
            <a:off x="6453352" y="4279812"/>
            <a:ext cx="3436882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3F9A6-EC61-6C94-A67F-463D32042B3A}"/>
              </a:ext>
            </a:extLst>
          </p:cNvPr>
          <p:cNvSpPr/>
          <p:nvPr/>
        </p:nvSpPr>
        <p:spPr>
          <a:xfrm>
            <a:off x="3831817" y="4931752"/>
            <a:ext cx="4324211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08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68859"/>
              </p:ext>
            </p:extLst>
          </p:nvPr>
        </p:nvGraphicFramePr>
        <p:xfrm>
          <a:off x="3152491" y="1722120"/>
          <a:ext cx="5887019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애니메이션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이펙트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보스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AI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로비 서버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+ 3000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명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동접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최적화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7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2504902" y="2966799"/>
            <a:ext cx="7182196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3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914141" y="189115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391" y="1423187"/>
            <a:ext cx="9572749" cy="420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1.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개요</a:t>
            </a:r>
            <a:endParaRPr lang="ko-KR" altLang="en-US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2.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게임 조작</a:t>
            </a:r>
            <a:endParaRPr lang="ko-KR" altLang="en-US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3.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기술적 요소와</a:t>
            </a:r>
            <a:r>
              <a:rPr lang="en-US" altLang="ko-KR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 </a:t>
            </a:r>
            <a:endParaRPr lang="en-US" altLang="ko-KR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   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중점연구 분야</a:t>
            </a:r>
            <a:endParaRPr lang="ko-KR" altLang="en-US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4.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구성원 역할 분담</a:t>
            </a:r>
            <a:endParaRPr lang="en-US" altLang="ko-KR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FD977-374E-7D4C-9792-1E401827E850}"/>
              </a:ext>
            </a:extLst>
          </p:cNvPr>
          <p:cNvSpPr txBox="1"/>
          <p:nvPr/>
        </p:nvSpPr>
        <p:spPr>
          <a:xfrm>
            <a:off x="6096000" y="1423187"/>
            <a:ext cx="6172962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4519295"/>
            <a:ext cx="11236960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4630103"/>
            <a:ext cx="1014984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협동 슈팅 디펜스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타임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인원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311607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FEF22-AE76-5D5A-2DC5-F2F3C9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55" y="1055555"/>
            <a:ext cx="5839089" cy="33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627AD1B-696B-EB40-4F7F-C64E2ADA8E20}"/>
              </a:ext>
            </a:extLst>
          </p:cNvPr>
          <p:cNvSpPr/>
          <p:nvPr/>
        </p:nvSpPr>
        <p:spPr>
          <a:xfrm rot="17940980">
            <a:off x="3432366" y="4139406"/>
            <a:ext cx="2494475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FDBA7D6-9527-67AB-898E-5C90E20EC6A2}"/>
              </a:ext>
            </a:extLst>
          </p:cNvPr>
          <p:cNvSpPr/>
          <p:nvPr/>
        </p:nvSpPr>
        <p:spPr>
          <a:xfrm>
            <a:off x="7995558" y="1855209"/>
            <a:ext cx="2015954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A6FB87-DAEE-9D50-5601-4148857245E3}"/>
              </a:ext>
            </a:extLst>
          </p:cNvPr>
          <p:cNvSpPr/>
          <p:nvPr/>
        </p:nvSpPr>
        <p:spPr>
          <a:xfrm rot="5400000">
            <a:off x="1170820" y="4293820"/>
            <a:ext cx="1219812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6DA33-FF1B-587D-E4BF-5A77E973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4021" r="21732" b="86096"/>
          <a:stretch/>
        </p:blipFill>
        <p:spPr>
          <a:xfrm>
            <a:off x="268260" y="5700422"/>
            <a:ext cx="4726548" cy="46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B3FC75-261D-08E2-AAAB-8A11CD6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50" y="3328969"/>
            <a:ext cx="3371654" cy="1472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98D9D6-9E07-77F5-37EB-6551EEB6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2" y="1569196"/>
            <a:ext cx="2452447" cy="20388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B34E3F-5814-3206-1F5D-4FFD74B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841" y="1129529"/>
            <a:ext cx="944522" cy="20185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D1AAE-6C5E-E34F-1FC6-2C3F21E382F6}"/>
              </a:ext>
            </a:extLst>
          </p:cNvPr>
          <p:cNvSpPr txBox="1"/>
          <p:nvPr/>
        </p:nvSpPr>
        <p:spPr>
          <a:xfrm>
            <a:off x="9168905" y="676205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 획득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업그레이드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1013F8F-D490-28A1-5B80-1116D227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215" y="1351381"/>
            <a:ext cx="1156166" cy="15155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CAAEE7-B725-EA4A-AA01-6A09CCF57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15" y="1258366"/>
            <a:ext cx="2374573" cy="16266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4ED1CF-AC87-2D8E-BBF3-83C484B699F2}"/>
              </a:ext>
            </a:extLst>
          </p:cNvPr>
          <p:cNvSpPr txBox="1"/>
          <p:nvPr/>
        </p:nvSpPr>
        <p:spPr>
          <a:xfrm>
            <a:off x="-56227" y="5330952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미션에 따라 게임 진행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0A4129-E653-F4A8-B6A9-B9136EF6D94F}"/>
              </a:ext>
            </a:extLst>
          </p:cNvPr>
          <p:cNvSpPr txBox="1"/>
          <p:nvPr/>
        </p:nvSpPr>
        <p:spPr>
          <a:xfrm>
            <a:off x="3360800" y="2904701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0CD6DA-3AD9-5F15-4DEB-6746D324AB5D}"/>
              </a:ext>
            </a:extLst>
          </p:cNvPr>
          <p:cNvSpPr/>
          <p:nvPr/>
        </p:nvSpPr>
        <p:spPr>
          <a:xfrm>
            <a:off x="946496" y="43707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94B301-568F-2561-CC24-8B30FEB463C0}"/>
              </a:ext>
            </a:extLst>
          </p:cNvPr>
          <p:cNvSpPr txBox="1"/>
          <p:nvPr/>
        </p:nvSpPr>
        <p:spPr>
          <a:xfrm>
            <a:off x="606110" y="43614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27621-F064-0EF1-49D1-B12F8185C726}"/>
              </a:ext>
            </a:extLst>
          </p:cNvPr>
          <p:cNvSpPr/>
          <p:nvPr/>
        </p:nvSpPr>
        <p:spPr>
          <a:xfrm>
            <a:off x="8094236" y="2015039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53849" y="2005808"/>
            <a:ext cx="244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G마켓 산스 TTF Bold"/>
                <a:ea typeface="G마켓 산스 TTF Bold"/>
              </a:rPr>
              <a:t>몬스터 처치</a:t>
            </a:r>
            <a:endParaRPr lang="ko-KR" altLang="en-US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E4F286-3F15-D258-A8DF-9B63DB09C3E5}"/>
              </a:ext>
            </a:extLst>
          </p:cNvPr>
          <p:cNvSpPr/>
          <p:nvPr/>
        </p:nvSpPr>
        <p:spPr>
          <a:xfrm rot="20722041">
            <a:off x="5303251" y="5198393"/>
            <a:ext cx="2463070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5A167FA-3FBA-6F6D-4707-46D0B5CF7EA6}"/>
              </a:ext>
            </a:extLst>
          </p:cNvPr>
          <p:cNvSpPr/>
          <p:nvPr/>
        </p:nvSpPr>
        <p:spPr>
          <a:xfrm rot="5400000">
            <a:off x="8877619" y="5123314"/>
            <a:ext cx="1199023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B24FCF-27AF-9025-F25A-033DE6BC5A2C}"/>
              </a:ext>
            </a:extLst>
          </p:cNvPr>
          <p:cNvSpPr/>
          <p:nvPr/>
        </p:nvSpPr>
        <p:spPr>
          <a:xfrm>
            <a:off x="5553939" y="5366188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1E9EA-7EDC-B1E6-8732-6432AFC73F3A}"/>
              </a:ext>
            </a:extLst>
          </p:cNvPr>
          <p:cNvSpPr txBox="1"/>
          <p:nvPr/>
        </p:nvSpPr>
        <p:spPr>
          <a:xfrm>
            <a:off x="5213553" y="5356957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마지막 미션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DAC96-F010-8D29-78A7-F38DDA21508E}"/>
              </a:ext>
            </a:extLst>
          </p:cNvPr>
          <p:cNvSpPr/>
          <p:nvPr/>
        </p:nvSpPr>
        <p:spPr>
          <a:xfrm>
            <a:off x="8655372" y="5303163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24ABB-6E18-5577-457F-FF199A55D799}"/>
              </a:ext>
            </a:extLst>
          </p:cNvPr>
          <p:cNvSpPr txBox="1"/>
          <p:nvPr/>
        </p:nvSpPr>
        <p:spPr>
          <a:xfrm>
            <a:off x="8314986" y="529393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성공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C13C9C-9F91-B90F-6146-433951E2260A}"/>
              </a:ext>
            </a:extLst>
          </p:cNvPr>
          <p:cNvSpPr/>
          <p:nvPr/>
        </p:nvSpPr>
        <p:spPr>
          <a:xfrm>
            <a:off x="3696709" y="43241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25A98-89AC-492F-BFF1-987648AF3309}"/>
              </a:ext>
            </a:extLst>
          </p:cNvPr>
          <p:cNvSpPr txBox="1"/>
          <p:nvPr/>
        </p:nvSpPr>
        <p:spPr>
          <a:xfrm>
            <a:off x="3356323" y="43148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상호 작용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ECCA8-6F53-F36F-4771-239EC35F41EF}"/>
              </a:ext>
            </a:extLst>
          </p:cNvPr>
          <p:cNvSpPr txBox="1"/>
          <p:nvPr/>
        </p:nvSpPr>
        <p:spPr>
          <a:xfrm>
            <a:off x="-360356" y="3622805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접속</a:t>
            </a:r>
            <a:endParaRPr lang="ko-KR" altLang="en-US" dirty="0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4093F6D0-EA95-8E87-D0C5-DEDCBE4F1E79}"/>
              </a:ext>
            </a:extLst>
          </p:cNvPr>
          <p:cNvSpPr/>
          <p:nvPr/>
        </p:nvSpPr>
        <p:spPr>
          <a:xfrm>
            <a:off x="8136926" y="5863386"/>
            <a:ext cx="2707795" cy="86346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클리어</a:t>
            </a:r>
          </a:p>
        </p:txBody>
      </p:sp>
    </p:spTree>
    <p:extLst>
      <p:ext uri="{BB962C8B-B14F-4D97-AF65-F5344CB8AC3E}">
        <p14:creationId xmlns:p14="http://schemas.microsoft.com/office/powerpoint/2010/main" val="265584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게임조작</a:t>
            </a:r>
          </a:p>
        </p:txBody>
      </p:sp>
      <p:pic>
        <p:nvPicPr>
          <p:cNvPr id="4" name="그림 3" descr="전자제품, 키보드, 입력 장치, 주변기기이(가) 표시된 사진&#10;&#10;자동 생성된 설명">
            <a:extLst>
              <a:ext uri="{FF2B5EF4-FFF2-40B4-BE49-F238E27FC236}">
                <a16:creationId xmlns:a16="http://schemas.microsoft.com/office/drawing/2014/main" id="{F16163DA-8D44-452E-047B-4171BCD1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1" y="1255679"/>
            <a:ext cx="5852172" cy="2743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1EC7BD-AD26-9847-DC5B-04783A33205B}"/>
              </a:ext>
            </a:extLst>
          </p:cNvPr>
          <p:cNvSpPr/>
          <p:nvPr/>
        </p:nvSpPr>
        <p:spPr>
          <a:xfrm>
            <a:off x="6270323" y="-608033"/>
            <a:ext cx="122262" cy="635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33C01-2901-3A18-571A-1165A9E0F15A}"/>
              </a:ext>
            </a:extLst>
          </p:cNvPr>
          <p:cNvSpPr/>
          <p:nvPr/>
        </p:nvSpPr>
        <p:spPr>
          <a:xfrm>
            <a:off x="477520" y="4519295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D66C1-9045-AF8C-B7F2-80110FC2C33B}"/>
              </a:ext>
            </a:extLst>
          </p:cNvPr>
          <p:cNvSpPr txBox="1"/>
          <p:nvPr/>
        </p:nvSpPr>
        <p:spPr>
          <a:xfrm>
            <a:off x="641065" y="4977798"/>
            <a:ext cx="499180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B5B6F-72C4-C0FC-03D6-2860F1B415BD}"/>
              </a:ext>
            </a:extLst>
          </p:cNvPr>
          <p:cNvSpPr txBox="1"/>
          <p:nvPr/>
        </p:nvSpPr>
        <p:spPr>
          <a:xfrm>
            <a:off x="2230914" y="4064510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A8B54-0FB9-089A-2C51-C23D5FC07482}"/>
              </a:ext>
            </a:extLst>
          </p:cNvPr>
          <p:cNvSpPr/>
          <p:nvPr/>
        </p:nvSpPr>
        <p:spPr>
          <a:xfrm>
            <a:off x="6188016" y="4511736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F0366-359F-1C61-6EC3-56B7E77875EA}"/>
              </a:ext>
            </a:extLst>
          </p:cNvPr>
          <p:cNvSpPr txBox="1"/>
          <p:nvPr/>
        </p:nvSpPr>
        <p:spPr>
          <a:xfrm>
            <a:off x="6455345" y="5045072"/>
            <a:ext cx="49918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FB652-E35A-6BD1-E5E3-536F2F29ED5A}"/>
              </a:ext>
            </a:extLst>
          </p:cNvPr>
          <p:cNvSpPr txBox="1"/>
          <p:nvPr/>
        </p:nvSpPr>
        <p:spPr>
          <a:xfrm>
            <a:off x="7941412" y="4045013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5B314-5A36-C7C9-B672-6E7FEF0C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2" y="1585259"/>
            <a:ext cx="1854911" cy="18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C895F-3BAD-FF7C-AAD1-EAD15BC70680}"/>
              </a:ext>
            </a:extLst>
          </p:cNvPr>
          <p:cNvSpPr/>
          <p:nvPr/>
        </p:nvSpPr>
        <p:spPr>
          <a:xfrm>
            <a:off x="4727100" y="4817120"/>
            <a:ext cx="2737800" cy="1316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3FC3-445A-6C45-DA53-D406F8F5FAE9}"/>
              </a:ext>
            </a:extLst>
          </p:cNvPr>
          <p:cNvSpPr txBox="1"/>
          <p:nvPr/>
        </p:nvSpPr>
        <p:spPr>
          <a:xfrm>
            <a:off x="4326942" y="4828770"/>
            <a:ext cx="353811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회전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F0A1C-D232-EBC0-70C4-8D3FCA5D13ED}"/>
              </a:ext>
            </a:extLst>
          </p:cNvPr>
          <p:cNvSpPr txBox="1"/>
          <p:nvPr/>
        </p:nvSpPr>
        <p:spPr>
          <a:xfrm>
            <a:off x="5086163" y="4037188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 중점연구 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5C029-4603-7D95-5823-6B4DB81D146B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255-752A-D816-FFB6-232AC8E86DFE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23233-97C0-A936-BAA7-21675118FD7D}"/>
              </a:ext>
            </a:extLst>
          </p:cNvPr>
          <p:cNvSpPr txBox="1"/>
          <p:nvPr/>
        </p:nvSpPr>
        <p:spPr>
          <a:xfrm>
            <a:off x="6008333" y="1329864"/>
            <a:ext cx="5731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79C06-261B-1D2E-5A7B-496A6A207DA2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9419-2FC4-D22D-C825-934813890065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736C-02C5-8038-E515-C32F71FEA2E0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2DBB-3F25-EA73-C7BF-E45D5B0EC704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05D0C-A88B-D52B-9AB1-6277B4EC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5925E-026E-E592-3FD3-B50C9D657EE2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5163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68" y="1429376"/>
            <a:ext cx="3341655" cy="540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latin typeface="G마켓 산스 TTF Bold"/>
                <a:ea typeface="G마켓 산스 TTF Bold"/>
              </a:rPr>
              <a:t>내부</a:t>
            </a:r>
            <a:endParaRPr lang="en-US" altLang="ko-KR" sz="3000">
              <a:latin typeface="G마켓 산스 TTF Bold"/>
              <a:ea typeface="G마켓 산스 TTF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64945" y="2559092"/>
            <a:ext cx="4991806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진입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조각상에서 좌 클릭으로 회복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HP,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49" y="2052413"/>
            <a:ext cx="6480809" cy="37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1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3931" y="2190639"/>
            <a:ext cx="4991806" cy="37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전투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적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플레이어 피격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적 객체</a:t>
            </a:r>
            <a:r>
              <a:rPr lang="en-US" altLang="ko-KR" sz="2000">
                <a:latin typeface="G마켓 산스 TTF Light"/>
                <a:ea typeface="G마켓 산스 TTF Light"/>
              </a:rPr>
              <a:t>(3</a:t>
            </a:r>
            <a:r>
              <a:rPr lang="ko-KR" altLang="en-US" sz="2000">
                <a:latin typeface="G마켓 산스 TTF Light"/>
                <a:ea typeface="G마켓 산스 TTF Light"/>
              </a:rPr>
              <a:t>종류</a:t>
            </a:r>
            <a:r>
              <a:rPr lang="en-US" altLang="ko-KR" sz="2000">
                <a:latin typeface="G마켓 산스 TTF Light"/>
                <a:ea typeface="G마켓 산스 TTF Light"/>
              </a:rPr>
              <a:t>&lt;</a:t>
            </a:r>
            <a:r>
              <a:rPr lang="ko-KR" altLang="en-US" sz="2000">
                <a:latin typeface="G마켓 산스 TTF Light"/>
                <a:ea typeface="G마켓 산스 TTF Light"/>
              </a:rPr>
              <a:t>일반 공격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미사일</a:t>
            </a:r>
            <a:r>
              <a:rPr lang="en-US" altLang="ko-KR" sz="2000">
                <a:latin typeface="G마켓 산스 TTF Light"/>
                <a:ea typeface="G마켓 산스 TTF Light"/>
              </a:rPr>
              <a:t>&gt;)</a:t>
            </a:r>
            <a:endParaRPr lang="en-US" altLang="ko-KR" sz="2000">
              <a:latin typeface="G마켓 산스 TTF Light"/>
              <a:ea typeface="G마켓 산스 TTF Ligh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보스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미션 시스템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>
                <a:latin typeface="G마켓 산스 TTF Light"/>
                <a:ea typeface="G마켓 산스 TTF Light"/>
              </a:rPr>
              <a:t>UI</a:t>
            </a:r>
            <a:r>
              <a:rPr lang="ko-KR" altLang="en-US" sz="2000">
                <a:latin typeface="G마켓 산스 TTF Light"/>
                <a:ea typeface="G마켓 산스 TTF Light"/>
              </a:rPr>
              <a:t> </a:t>
            </a:r>
            <a:r>
              <a:rPr lang="en-US" altLang="ko-KR" sz="2000">
                <a:latin typeface="G마켓 산스 TTF Light"/>
                <a:ea typeface="G마켓 산스 TTF Light"/>
              </a:rPr>
              <a:t>:</a:t>
            </a:r>
            <a:r>
              <a:rPr lang="ko-KR" altLang="en-US" sz="2000">
                <a:latin typeface="G마켓 산스 TTF Light"/>
                <a:ea typeface="G마켓 산스 TTF Light"/>
              </a:rPr>
              <a:t>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네비게이션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레이더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이펙트</a:t>
            </a:r>
            <a:r>
              <a:rPr lang="en-US" altLang="ko-KR" sz="2000">
                <a:latin typeface="G마켓 산스 TTF Light"/>
                <a:ea typeface="G마켓 산스 TTF Light"/>
              </a:rPr>
              <a:t>(</a:t>
            </a:r>
            <a:r>
              <a:rPr lang="ko-KR" altLang="en-US" sz="2000">
                <a:latin typeface="G마켓 산스 TTF Light"/>
                <a:ea typeface="G마켓 산스 TTF Light"/>
              </a:rPr>
              <a:t>스프라이트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갓레이</a:t>
            </a:r>
            <a:r>
              <a:rPr lang="en-US" altLang="ko-KR" sz="2000">
                <a:latin typeface="G마켓 산스 TTF Light"/>
                <a:ea typeface="G마켓 산스 TTF Light"/>
              </a:rPr>
              <a:t>) </a:t>
            </a:r>
            <a:r>
              <a:rPr lang="ko-KR" altLang="en-US" sz="2000">
                <a:latin typeface="G마켓 산스 TTF Light"/>
                <a:ea typeface="G마켓 산스 TTF Light"/>
              </a:rPr>
              <a:t>진행중</a:t>
            </a:r>
            <a:endParaRPr lang="en-US" altLang="ko-KR" sz="2000">
              <a:latin typeface="G마켓 산스 TTF Light"/>
              <a:ea typeface="G마켓 산스 TTF 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49" y="2052256"/>
            <a:ext cx="6480810" cy="37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257</ep:Words>
  <ep:PresentationFormat>와이드스크린</ep:PresentationFormat>
  <ep:Paragraphs>119</ep:Paragraphs>
  <ep:Slides>13</ep:Slides>
  <ep:Notes>13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2022-11-25T05:47:03.000</dcterms:created>
  <dc:creator>정하나(2020182038)</dc:creator>
  <cp:lastModifiedBy>jhana</cp:lastModifiedBy>
  <dcterms:modified xsi:type="dcterms:W3CDTF">2023-05-03T04:44:03.039</dcterms:modified>
  <cp:revision>236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